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613" r:id="rId2"/>
    <p:sldId id="617" r:id="rId3"/>
    <p:sldId id="304" r:id="rId4"/>
    <p:sldId id="305" r:id="rId5"/>
    <p:sldId id="306" r:id="rId6"/>
    <p:sldId id="307" r:id="rId7"/>
    <p:sldId id="308" r:id="rId8"/>
    <p:sldId id="309" r:id="rId9"/>
    <p:sldId id="312" r:id="rId10"/>
    <p:sldId id="326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0" r:id="rId19"/>
    <p:sldId id="321" r:id="rId20"/>
    <p:sldId id="322" r:id="rId21"/>
    <p:sldId id="323" r:id="rId22"/>
    <p:sldId id="412" r:id="rId23"/>
    <p:sldId id="413" r:id="rId24"/>
    <p:sldId id="470" r:id="rId25"/>
    <p:sldId id="618" r:id="rId26"/>
    <p:sldId id="619" r:id="rId27"/>
    <p:sldId id="414" r:id="rId28"/>
    <p:sldId id="474" r:id="rId29"/>
    <p:sldId id="471" r:id="rId30"/>
    <p:sldId id="418" r:id="rId31"/>
    <p:sldId id="32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AE1"/>
    <a:srgbClr val="FFFFFF"/>
    <a:srgbClr val="D7E9ED"/>
    <a:srgbClr val="95C5CF"/>
    <a:srgbClr val="4A94A4"/>
    <a:srgbClr val="428592"/>
    <a:srgbClr val="26525B"/>
    <a:srgbClr val="000000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468"/>
    <p:restoredTop sz="96405"/>
  </p:normalViewPr>
  <p:slideViewPr>
    <p:cSldViewPr snapToGrid="0">
      <p:cViewPr varScale="1">
        <p:scale>
          <a:sx n="168" d="100"/>
          <a:sy n="168" d="100"/>
        </p:scale>
        <p:origin x="36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75" d="100"/>
          <a:sy n="175" d="100"/>
        </p:scale>
        <p:origin x="3392" y="-12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76DDBB6-8137-4C05-BDD3-7BF68ECE57A2}" type="slidenum">
              <a:rPr lang="en-CA" smtClean="0"/>
              <a:pPr>
                <a:defRPr/>
              </a:pPr>
              <a:t>13</a:t>
            </a:fld>
            <a:endParaRPr lang="en-C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B7BD84-B41B-4BC5-A052-E352DDFACE5A}" type="slidenum">
              <a:rPr lang="en-CA" smtClean="0"/>
              <a:pPr>
                <a:defRPr/>
              </a:pPr>
              <a:t>14</a:t>
            </a:fld>
            <a:endParaRPr lang="en-C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4FE354D-6278-474D-9A53-93840031B03C}" type="slidenum">
              <a:rPr lang="en-CA" smtClean="0"/>
              <a:pPr>
                <a:defRPr/>
              </a:pPr>
              <a:t>15</a:t>
            </a:fld>
            <a:endParaRPr lang="en-CA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81F25A7-129E-47C8-A828-EED6EEC31F82}" type="slidenum">
              <a:rPr lang="en-CA" smtClean="0"/>
              <a:pPr>
                <a:defRPr/>
              </a:pPr>
              <a:t>16</a:t>
            </a:fld>
            <a:endParaRPr lang="en-CA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A94C988-6D10-4194-B02A-E3D194A1A7F7}" type="slidenum">
              <a:rPr lang="en-CA" smtClean="0"/>
              <a:pPr>
                <a:defRPr/>
              </a:pPr>
              <a:t>17</a:t>
            </a:fld>
            <a:endParaRPr lang="en-CA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DEACAC-203E-421A-B05C-66C611204603}" type="slidenum">
              <a:rPr lang="en-CA" smtClean="0"/>
              <a:pPr>
                <a:defRPr/>
              </a:pPr>
              <a:t>18</a:t>
            </a:fld>
            <a:endParaRPr lang="en-CA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C7DA84-D571-497F-A39B-D23F9799375F}" type="slidenum">
              <a:rPr lang="en-CA" smtClean="0"/>
              <a:pPr>
                <a:defRPr/>
              </a:pPr>
              <a:t>19</a:t>
            </a:fld>
            <a:endParaRPr lang="en-C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60C2269-A56C-4457-816B-E8697EEE42A8}" type="slidenum">
              <a:rPr lang="en-CA" smtClean="0"/>
              <a:pPr>
                <a:defRPr/>
              </a:pPr>
              <a:t>20</a:t>
            </a:fld>
            <a:endParaRPr lang="en-CA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AF292-D4B3-4A01-9262-AC83E4370F20}" type="slidenum">
              <a:rPr lang="en-CA" smtClean="0"/>
              <a:pPr>
                <a:defRPr/>
              </a:pPr>
              <a:t>21</a:t>
            </a:fld>
            <a:endParaRPr lang="en-CA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51A350-8392-4DF5-9785-9D03DA5E40E2}" type="slidenum">
              <a:rPr lang="en-CA" smtClean="0"/>
              <a:pPr>
                <a:defRPr/>
              </a:pPr>
              <a:t>22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678FB6C8-1045-49AA-9DC3-18FB05926E82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3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99EB23F-AA73-49EC-990C-618F94A9A9E7}" type="slidenum">
              <a:rPr lang="en-CA" smtClean="0"/>
              <a:pPr>
                <a:defRPr/>
              </a:pPr>
              <a:t>23</a:t>
            </a:fld>
            <a:endParaRPr lang="en-CA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D1CBA6-E686-4E67-A14A-2C56B9138540}" type="slidenum">
              <a:rPr lang="en-CA" smtClean="0"/>
              <a:pPr>
                <a:defRPr/>
              </a:pPr>
              <a:t>24</a:t>
            </a:fld>
            <a:endParaRPr lang="en-CA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D1CBA6-E686-4E67-A14A-2C56B9138540}" type="slidenum">
              <a:rPr lang="en-CA" smtClean="0"/>
              <a:pPr>
                <a:defRPr/>
              </a:pPr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08636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D1CBA6-E686-4E67-A14A-2C56B9138540}" type="slidenum">
              <a:rPr lang="en-CA" smtClean="0"/>
              <a:pPr>
                <a:defRPr/>
              </a:pPr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05975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FDB2F0E-5646-4B88-B42B-E471CC80C330}" type="slidenum">
              <a:rPr lang="en-CA" smtClean="0"/>
              <a:pPr>
                <a:defRPr/>
              </a:pPr>
              <a:t>27</a:t>
            </a:fld>
            <a:endParaRPr lang="en-CA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D1CBA6-E686-4E67-A14A-2C56B9138540}" type="slidenum">
              <a:rPr lang="en-CA" smtClean="0"/>
              <a:pPr>
                <a:defRPr/>
              </a:pPr>
              <a:t>28</a:t>
            </a:fld>
            <a:endParaRPr lang="en-CA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7FABDB-8A40-40AB-A680-8C6411155951}" type="slidenum">
              <a:rPr lang="en-CA" smtClean="0"/>
              <a:pPr>
                <a:defRPr/>
              </a:pPr>
              <a:t>29</a:t>
            </a:fld>
            <a:endParaRPr lang="en-CA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9D26EE9-F949-49BB-951B-ABAE6D05CC45}" type="slidenum">
              <a:rPr lang="en-CA" smtClean="0"/>
              <a:pPr>
                <a:defRPr/>
              </a:pPr>
              <a:t>30</a:t>
            </a:fld>
            <a:endParaRPr lang="en-CA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DCF8B93-D85C-4039-A323-194B52B63D13}" type="slidenum">
              <a:rPr lang="en-CA" smtClean="0"/>
              <a:pPr>
                <a:defRPr/>
              </a:pPr>
              <a:t>31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ECEB0C-9FE1-4A6A-8ABF-305C80420742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AAE59F4-5482-441E-BF85-8750CE31FAA4}" type="slidenum">
              <a:rPr lang="en-CA" smtClean="0"/>
              <a:pPr>
                <a:defRPr/>
              </a:pPr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F9B4D82-B8AC-46EC-A3D1-E4FA5D4A29A2}" type="slidenum">
              <a:rPr lang="en-CA" smtClean="0"/>
              <a:pPr>
                <a:defRPr/>
              </a:pPr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E46763-8D22-4E52-96C9-0EEB6CB11726}" type="slidenum">
              <a:rPr lang="en-CA" smtClean="0"/>
              <a:pPr>
                <a:defRPr/>
              </a:pPr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3471DB4-0F23-42DC-BAE7-AA800A481B15}" type="slidenum">
              <a:rPr lang="en-CA" smtClean="0"/>
              <a:pPr>
                <a:defRPr/>
              </a:pPr>
              <a:t>9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006664EF-FA5E-4E0E-82DD-5203A7337EFE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11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DEA44E1-7C23-4D69-988C-295C0304AA89}" type="slidenum">
              <a:rPr lang="en-CA" smtClean="0"/>
              <a:pPr>
                <a:defRPr/>
              </a:pPr>
              <a:t>12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9A9877-0EC0-6B43-881F-20D3F586DF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922828-6DB3-BB47-A5D5-D16685AE1266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778475"/>
            <a:ext cx="10401300" cy="1402749"/>
          </a:xfrm>
        </p:spPr>
        <p:txBody>
          <a:bodyPr anchor="ctr"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CS 2420: Tree Traversal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80507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Dr. Tsung-Wei (TW) Huang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Implementing depth-first traversals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Performed on this tree, the output would be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4" descr="tre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2928" y="2845898"/>
            <a:ext cx="4626144" cy="3331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1524000" y="2132857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&lt;A&gt;&lt;B&gt;&lt;C&gt;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&lt;D&gt;&lt;/D&gt;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&lt;/C&gt;&lt;E&gt;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&lt;F&gt;&lt;/F&gt;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&lt;G&gt;&lt;/G&gt;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&lt;/E&gt;&lt;/B&gt;&lt;H&gt;&lt;I&gt;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&lt;J&gt;&lt;/J&gt;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&lt;K&gt;&lt;/K&gt;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&lt;L&gt;&lt;/L&gt;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&lt;/I&gt;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&lt;M&gt;&lt;/M&gt;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&lt;/H&gt;&lt;/A&gt;</a:t>
            </a:r>
            <a:endParaRPr lang="en-CA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522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r>
              <a:rPr lang="en-US" altLang="en-US" sz="4000" b="1" dirty="0">
                <a:latin typeface="Arial" charset="0"/>
                <a:cs typeface="Arial" charset="0"/>
              </a:rPr>
              <a:t>Implementing depth-first traversals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sz="2400" dirty="0">
                <a:latin typeface="Arial" charset="0"/>
                <a:cs typeface="Arial" charset="0"/>
              </a:rPr>
              <a:t>Alternatively, we can use a stack: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Create a stack and push the root node onto the stack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While the stack is not empty: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Pop the top node 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Push all of the children of that node to the top of the stack in reverse order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Run time is </a:t>
            </a:r>
            <a:r>
              <a:rPr lang="en-US" altLang="en-US" dirty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objects on the stack are all unvisited siblings from the root to the current node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If each node has a maximum of two children, the memory required is </a:t>
            </a:r>
            <a:r>
              <a:rPr lang="en-US" altLang="en-US" dirty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dirty="0">
                <a:latin typeface="Arial" charset="0"/>
                <a:cs typeface="Arial" charset="0"/>
              </a:rPr>
              <a:t>:  the height of the tree</a:t>
            </a:r>
          </a:p>
          <a:p>
            <a:pPr lvl="1"/>
            <a:endParaRPr lang="en-US" altLang="en-US" dirty="0">
              <a:latin typeface="Arial" charset="0"/>
              <a:cs typeface="Arial" charset="0"/>
            </a:endParaRPr>
          </a:p>
          <a:p>
            <a:r>
              <a:rPr lang="en-US" altLang="en-US" dirty="0">
                <a:latin typeface="Arial" charset="0"/>
                <a:cs typeface="Arial" charset="0"/>
              </a:rPr>
              <a:t>With the recursive implementation, the memory is </a:t>
            </a:r>
            <a:r>
              <a:rPr lang="en-US" altLang="en-US" dirty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dirty="0">
                <a:latin typeface="Arial" charset="0"/>
                <a:cs typeface="Arial" charset="0"/>
              </a:rPr>
              <a:t>:  recursion just hides the memory</a:t>
            </a:r>
          </a:p>
          <a:p>
            <a:pPr lvl="2"/>
            <a:endParaRPr lang="en-US" alt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z="2400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867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Guidelines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Depth-first traversals are used whenever:</a:t>
            </a:r>
          </a:p>
          <a:p>
            <a:pPr lvl="1">
              <a:defRPr/>
            </a:pPr>
            <a:r>
              <a:rPr lang="en-US" dirty="0">
                <a:latin typeface="Arial" charset="0"/>
                <a:cs typeface="Arial" charset="0"/>
              </a:rPr>
              <a:t>The </a:t>
            </a:r>
            <a:r>
              <a:rPr lang="en-US" b="1" dirty="0">
                <a:latin typeface="Arial" charset="0"/>
                <a:cs typeface="Arial" charset="0"/>
              </a:rPr>
              <a:t>parent</a:t>
            </a:r>
            <a:r>
              <a:rPr lang="en-US" dirty="0">
                <a:latin typeface="Arial" charset="0"/>
                <a:cs typeface="Arial" charset="0"/>
              </a:rPr>
              <a:t> needs information about all its children or </a:t>
            </a:r>
            <a:r>
              <a:rPr lang="en-US" b="1" dirty="0">
                <a:latin typeface="Arial" charset="0"/>
                <a:cs typeface="Arial" charset="0"/>
              </a:rPr>
              <a:t>descendants</a:t>
            </a:r>
            <a:r>
              <a:rPr lang="en-US" dirty="0">
                <a:latin typeface="Arial" charset="0"/>
                <a:cs typeface="Arial" charset="0"/>
              </a:rPr>
              <a:t>, or</a:t>
            </a:r>
          </a:p>
          <a:p>
            <a:pPr lvl="1">
              <a:defRPr/>
            </a:pPr>
            <a:r>
              <a:rPr lang="en-US" dirty="0">
                <a:latin typeface="Arial" charset="0"/>
                <a:cs typeface="Arial" charset="0"/>
              </a:rPr>
              <a:t>The </a:t>
            </a:r>
            <a:r>
              <a:rPr lang="en-US" b="1" dirty="0">
                <a:latin typeface="Arial" charset="0"/>
                <a:cs typeface="Arial" charset="0"/>
              </a:rPr>
              <a:t>children</a:t>
            </a:r>
            <a:r>
              <a:rPr lang="en-US" dirty="0">
                <a:latin typeface="Arial" charset="0"/>
                <a:cs typeface="Arial" charset="0"/>
              </a:rPr>
              <a:t> require information about all its parent or </a:t>
            </a:r>
            <a:r>
              <a:rPr lang="en-US" b="1" dirty="0">
                <a:latin typeface="Arial" charset="0"/>
                <a:cs typeface="Arial" charset="0"/>
              </a:rPr>
              <a:t>ancestors</a:t>
            </a:r>
          </a:p>
          <a:p>
            <a:pPr lvl="1">
              <a:buFont typeface="Arial" charset="0"/>
              <a:buNone/>
              <a:defRPr/>
            </a:pPr>
            <a:endParaRPr lang="en-US" dirty="0">
              <a:latin typeface="Arial" charset="0"/>
              <a:cs typeface="Arial" charset="0"/>
            </a:endParaRPr>
          </a:p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In designing a depth-first traversal, it is necessary to consider: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>
                <a:latin typeface="Arial" charset="0"/>
                <a:cs typeface="Arial" charset="0"/>
              </a:rPr>
              <a:t>Before the children are traversed, what initializations, operations and calculations must be performed?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>
                <a:latin typeface="Arial" charset="0"/>
                <a:cs typeface="Arial" charset="0"/>
              </a:rPr>
              <a:t>In recursively traversing the children:</a:t>
            </a:r>
          </a:p>
          <a:p>
            <a:pPr marL="1200150" lvl="2" indent="-342900">
              <a:buFont typeface="+mj-lt"/>
              <a:buAutoNum type="alphaLcParenR"/>
              <a:defRPr/>
            </a:pPr>
            <a:r>
              <a:rPr lang="en-US" dirty="0">
                <a:latin typeface="Arial" charset="0"/>
                <a:cs typeface="Arial" charset="0"/>
              </a:rPr>
              <a:t>What information must be passed to the children during the recursive call?</a:t>
            </a:r>
          </a:p>
          <a:p>
            <a:pPr marL="1200150" lvl="2" indent="-342900">
              <a:buFont typeface="+mj-lt"/>
              <a:buAutoNum type="alphaLcParenR"/>
              <a:defRPr/>
            </a:pPr>
            <a:r>
              <a:rPr lang="en-US" dirty="0">
                <a:latin typeface="Arial" charset="0"/>
                <a:cs typeface="Arial" charset="0"/>
              </a:rPr>
              <a:t>What information must the children pass back, and how must this information be collated?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CA" dirty="0">
                <a:latin typeface="Arial" charset="0"/>
                <a:cs typeface="Arial" charset="0"/>
              </a:rPr>
              <a:t>Once all children have been traversed, what operations and calculations depend on information collated during the recursive traversals?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/>
              <a:t>What information must be passed back to the parent?</a:t>
            </a:r>
            <a:endParaRPr lang="en-CA" dirty="0"/>
          </a:p>
          <a:p>
            <a:pPr marL="800100" lvl="1" indent="-342900">
              <a:buNone/>
              <a:defRPr/>
            </a:pPr>
            <a:endParaRPr lang="en-CA" dirty="0">
              <a:latin typeface="Arial" charset="0"/>
              <a:cs typeface="Arial" charset="0"/>
            </a:endParaRPr>
          </a:p>
          <a:p>
            <a:pPr marL="800100" lvl="1" indent="-342900">
              <a:buFont typeface="+mj-lt"/>
              <a:buAutoNum type="arabicPeriod"/>
              <a:defRPr/>
            </a:pPr>
            <a:endParaRPr lang="en-CA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579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Applications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Tree application:  displaying information about directory structures and the files contained within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Finding the height of a tree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Printing a hierarchical structure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Determining memory usage</a:t>
            </a:r>
          </a:p>
        </p:txBody>
      </p:sp>
    </p:spTree>
    <p:extLst>
      <p:ext uri="{BB962C8B-B14F-4D97-AF65-F5344CB8AC3E}">
        <p14:creationId xmlns:p14="http://schemas.microsoft.com/office/powerpoint/2010/main" val="4204179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Height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The </a:t>
            </a:r>
            <a:r>
              <a:rPr lang="en-US" altLang="en-US" dirty="0">
                <a:latin typeface="Consolas" pitchFamily="49" charset="0"/>
                <a:cs typeface="Consolas" pitchFamily="49" charset="0"/>
              </a:rPr>
              <a:t>int height() const</a:t>
            </a:r>
            <a:r>
              <a:rPr lang="en-US" altLang="en-US" dirty="0">
                <a:latin typeface="Arial" charset="0"/>
                <a:cs typeface="Arial" charset="0"/>
              </a:rPr>
              <a:t> function is recursive in nature: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Before the children are traversed, we assume that the node has no children and we set the height to zero:  </a:t>
            </a:r>
            <a:r>
              <a:rPr lang="en-US" altLang="en-US" i="1" dirty="0" err="1">
                <a:latin typeface="Times" pitchFamily="18" charset="0"/>
                <a:cs typeface="Arial" charset="0"/>
              </a:rPr>
              <a:t>h</a:t>
            </a:r>
            <a:r>
              <a:rPr lang="en-US" altLang="en-US" baseline="-25000" dirty="0" err="1">
                <a:latin typeface="Times" pitchFamily="18" charset="0"/>
                <a:cs typeface="Arial" charset="0"/>
              </a:rPr>
              <a:t>current</a:t>
            </a:r>
            <a:r>
              <a:rPr lang="en-US" altLang="en-US" i="1" dirty="0">
                <a:latin typeface="Times" pitchFamily="18" charset="0"/>
                <a:cs typeface="Arial" charset="0"/>
              </a:rPr>
              <a:t> </a:t>
            </a:r>
            <a:r>
              <a:rPr lang="en-US" altLang="en-US" dirty="0">
                <a:latin typeface="Times" pitchFamily="18" charset="0"/>
                <a:cs typeface="Arial" charset="0"/>
              </a:rPr>
              <a:t>= 0</a:t>
            </a:r>
            <a:endParaRPr lang="en-US" altLang="en-US" dirty="0">
              <a:latin typeface="Arial" charset="0"/>
              <a:cs typeface="Arial" charset="0"/>
            </a:endParaRP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In recursively traversing the children, each child returns its height </a:t>
            </a:r>
            <a:r>
              <a:rPr lang="en-US" altLang="en-US" i="1" dirty="0">
                <a:latin typeface="Times" pitchFamily="18" charset="0"/>
                <a:cs typeface="Arial" charset="0"/>
              </a:rPr>
              <a:t>h </a:t>
            </a:r>
            <a:r>
              <a:rPr lang="en-US" altLang="en-US" dirty="0">
                <a:latin typeface="Arial" charset="0"/>
                <a:cs typeface="Arial" charset="0"/>
              </a:rPr>
              <a:t>and we update the height if </a:t>
            </a:r>
            <a:r>
              <a:rPr lang="en-US" altLang="en-US" dirty="0">
                <a:latin typeface="Times" pitchFamily="18" charset="0"/>
                <a:cs typeface="Arial" charset="0"/>
              </a:rPr>
              <a:t>1 + </a:t>
            </a:r>
            <a:r>
              <a:rPr lang="en-US" altLang="en-US" i="1" dirty="0">
                <a:latin typeface="Times" pitchFamily="18" charset="0"/>
                <a:cs typeface="Arial" charset="0"/>
              </a:rPr>
              <a:t>h</a:t>
            </a:r>
            <a:r>
              <a:rPr lang="en-US" altLang="en-US" dirty="0">
                <a:latin typeface="Times" pitchFamily="18" charset="0"/>
                <a:cs typeface="Arial" charset="0"/>
              </a:rPr>
              <a:t> &gt; </a:t>
            </a:r>
            <a:r>
              <a:rPr lang="en-US" altLang="en-US" i="1" dirty="0" err="1">
                <a:latin typeface="Times" pitchFamily="18" charset="0"/>
                <a:cs typeface="Arial" charset="0"/>
              </a:rPr>
              <a:t>h</a:t>
            </a:r>
            <a:r>
              <a:rPr lang="en-US" altLang="en-US" baseline="-25000" dirty="0" err="1">
                <a:latin typeface="Times" pitchFamily="18" charset="0"/>
                <a:cs typeface="Arial" charset="0"/>
              </a:rPr>
              <a:t>current</a:t>
            </a:r>
            <a:endParaRPr lang="en-US" altLang="en-US" dirty="0">
              <a:latin typeface="Times" pitchFamily="18" charset="0"/>
              <a:cs typeface="Arial" charset="0"/>
            </a:endParaRP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Once all children have been traversed, we return </a:t>
            </a:r>
            <a:r>
              <a:rPr lang="en-US" altLang="en-US" i="1" dirty="0" err="1">
                <a:latin typeface="Times" pitchFamily="18" charset="0"/>
                <a:cs typeface="Arial" charset="0"/>
              </a:rPr>
              <a:t>h</a:t>
            </a:r>
            <a:r>
              <a:rPr lang="en-US" altLang="en-US" baseline="-25000" dirty="0" err="1">
                <a:latin typeface="Times" pitchFamily="18" charset="0"/>
                <a:cs typeface="Arial" charset="0"/>
              </a:rPr>
              <a:t>current</a:t>
            </a:r>
            <a:endParaRPr lang="en-US" altLang="en-US" dirty="0">
              <a:latin typeface="Arial" charset="0"/>
              <a:cs typeface="Arial" charset="0"/>
            </a:endParaRPr>
          </a:p>
          <a:p>
            <a:r>
              <a:rPr lang="en-US" altLang="en-US" dirty="0">
                <a:latin typeface="Arial" charset="0"/>
                <a:cs typeface="Arial" charset="0"/>
              </a:rPr>
              <a:t>When the root returns a value, that is the height of the tree</a:t>
            </a:r>
          </a:p>
        </p:txBody>
      </p:sp>
      <p:pic>
        <p:nvPicPr>
          <p:cNvPr id="18437" name="Picture 5" descr="C:\Users\dwharder\Desktop\asldj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774" y="4365626"/>
            <a:ext cx="4783815" cy="2143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5591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dirty="0">
                <a:latin typeface="Arial" charset="0"/>
                <a:cs typeface="Arial" charset="0"/>
              </a:rPr>
              <a:t>Consider the directory structure presented on the left—how do we display this in the format on the right?</a:t>
            </a:r>
          </a:p>
          <a:p>
            <a:pPr>
              <a:buFontTx/>
              <a:buNone/>
            </a:pPr>
            <a:endParaRPr lang="en-US" altLang="en-US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800" dirty="0">
                <a:latin typeface="Courier New" pitchFamily="49" charset="0"/>
                <a:cs typeface="Arial" charset="0"/>
              </a:rPr>
              <a:t>							/</a:t>
            </a:r>
          </a:p>
          <a:p>
            <a:pPr>
              <a:buFontTx/>
              <a:buNone/>
            </a:pPr>
            <a:r>
              <a:rPr lang="en-US" altLang="en-US" sz="1800" dirty="0">
                <a:latin typeface="Courier New" pitchFamily="49" charset="0"/>
                <a:cs typeface="Arial" charset="0"/>
              </a:rPr>
              <a:t>							   </a:t>
            </a:r>
            <a:r>
              <a:rPr lang="en-US" altLang="en-US" sz="1800" dirty="0" err="1">
                <a:latin typeface="Courier New" pitchFamily="49" charset="0"/>
                <a:cs typeface="Arial" charset="0"/>
              </a:rPr>
              <a:t>usr</a:t>
            </a:r>
            <a:r>
              <a:rPr lang="en-US" altLang="en-US" sz="1800" dirty="0">
                <a:latin typeface="Courier New" pitchFamily="49" charset="0"/>
                <a:cs typeface="Arial" charset="0"/>
              </a:rPr>
              <a:t>/</a:t>
            </a:r>
          </a:p>
          <a:p>
            <a:pPr>
              <a:buFontTx/>
              <a:buNone/>
            </a:pPr>
            <a:r>
              <a:rPr lang="en-US" altLang="en-US" sz="1800" dirty="0">
                <a:latin typeface="Courier New" pitchFamily="49" charset="0"/>
                <a:cs typeface="Arial" charset="0"/>
              </a:rPr>
              <a:t>							      bin/</a:t>
            </a:r>
          </a:p>
          <a:p>
            <a:pPr>
              <a:buFontTx/>
              <a:buNone/>
            </a:pPr>
            <a:r>
              <a:rPr lang="en-US" altLang="en-US" sz="1800" dirty="0">
                <a:latin typeface="Courier New" pitchFamily="49" charset="0"/>
                <a:cs typeface="Arial" charset="0"/>
              </a:rPr>
              <a:t>							      local/</a:t>
            </a:r>
          </a:p>
          <a:p>
            <a:pPr>
              <a:buFontTx/>
              <a:buNone/>
            </a:pPr>
            <a:r>
              <a:rPr lang="en-US" altLang="en-US" sz="1800" dirty="0">
                <a:latin typeface="Courier New" pitchFamily="49" charset="0"/>
                <a:cs typeface="Arial" charset="0"/>
              </a:rPr>
              <a:t>							   var/</a:t>
            </a:r>
          </a:p>
          <a:p>
            <a:pPr>
              <a:buFontTx/>
              <a:buNone/>
            </a:pPr>
            <a:r>
              <a:rPr lang="en-US" altLang="en-US" sz="1800" dirty="0">
                <a:latin typeface="Courier New" pitchFamily="49" charset="0"/>
                <a:cs typeface="Arial" charset="0"/>
              </a:rPr>
              <a:t>							      </a:t>
            </a:r>
            <a:r>
              <a:rPr lang="en-US" altLang="en-US" sz="1800" dirty="0" err="1">
                <a:latin typeface="Courier New" pitchFamily="49" charset="0"/>
                <a:cs typeface="Arial" charset="0"/>
              </a:rPr>
              <a:t>adm</a:t>
            </a:r>
            <a:r>
              <a:rPr lang="en-US" altLang="en-US" sz="1800" dirty="0">
                <a:latin typeface="Courier New" pitchFamily="49" charset="0"/>
                <a:cs typeface="Arial" charset="0"/>
              </a:rPr>
              <a:t>/</a:t>
            </a:r>
          </a:p>
          <a:p>
            <a:pPr>
              <a:buFontTx/>
              <a:buNone/>
            </a:pPr>
            <a:r>
              <a:rPr lang="en-US" altLang="en-US" sz="1800" dirty="0">
                <a:latin typeface="Courier New" pitchFamily="49" charset="0"/>
                <a:cs typeface="Arial" charset="0"/>
              </a:rPr>
              <a:t>							      </a:t>
            </a:r>
            <a:r>
              <a:rPr lang="en-US" altLang="en-US" sz="1800" dirty="0" err="1">
                <a:latin typeface="Courier New" pitchFamily="49" charset="0"/>
                <a:cs typeface="Arial" charset="0"/>
              </a:rPr>
              <a:t>cron</a:t>
            </a:r>
            <a:r>
              <a:rPr lang="en-US" altLang="en-US" sz="1800" dirty="0">
                <a:latin typeface="Courier New" pitchFamily="49" charset="0"/>
                <a:cs typeface="Arial" charset="0"/>
              </a:rPr>
              <a:t>/</a:t>
            </a:r>
          </a:p>
          <a:p>
            <a:pPr>
              <a:buFontTx/>
              <a:buNone/>
            </a:pPr>
            <a:r>
              <a:rPr lang="en-US" altLang="en-US" sz="1800" dirty="0">
                <a:latin typeface="Courier New" pitchFamily="49" charset="0"/>
                <a:cs typeface="Arial" charset="0"/>
              </a:rPr>
              <a:t>							      log/</a:t>
            </a:r>
          </a:p>
          <a:p>
            <a:pPr>
              <a:buFont typeface="Arial" charset="0"/>
              <a:buNone/>
            </a:pPr>
            <a:endParaRPr lang="en-US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What do we do at each step?</a:t>
            </a:r>
          </a:p>
          <a:p>
            <a:pPr>
              <a:buFontTx/>
              <a:buNone/>
            </a:pPr>
            <a:endParaRPr lang="en-US" altLang="en-US" sz="1800" dirty="0">
              <a:latin typeface="Courier New" pitchFamily="49" charset="0"/>
              <a:cs typeface="Arial" charset="0"/>
            </a:endParaRPr>
          </a:p>
        </p:txBody>
      </p:sp>
      <p:pic>
        <p:nvPicPr>
          <p:cNvPr id="19460" name="Picture 6" descr="C:\Users\dwharder\Desktop\bb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13" y="2636837"/>
            <a:ext cx="5030787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271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For a directory, we initialize a tab level at the root to 0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r>
              <a:rPr lang="en-US" altLang="en-US" dirty="0">
                <a:latin typeface="Arial" charset="0"/>
                <a:cs typeface="Arial" charset="0"/>
              </a:rPr>
              <a:t>We then do: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Before the children are traversed, we must: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Indent an appropriate number of tabs,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Print the name of the directory followed by a </a:t>
            </a:r>
            <a:r>
              <a:rPr lang="en-US" altLang="en-US" dirty="0">
                <a:latin typeface="Consolas" pitchFamily="49" charset="0"/>
                <a:cs typeface="Consolas" pitchFamily="49" charset="0"/>
              </a:rPr>
              <a:t>'/'</a:t>
            </a:r>
            <a:endParaRPr lang="en-US" altLang="en-US" dirty="0">
              <a:latin typeface="Arial" charset="0"/>
              <a:cs typeface="Arial" charset="0"/>
            </a:endParaRP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In recursively traversing the children: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A value of one plus the current tab level must be passed to the children,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No information must be passed back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Once all children have been traversed, we are finished</a:t>
            </a:r>
          </a:p>
        </p:txBody>
      </p:sp>
    </p:spTree>
    <p:extLst>
      <p:ext uri="{BB962C8B-B14F-4D97-AF65-F5344CB8AC3E}">
        <p14:creationId xmlns:p14="http://schemas.microsoft.com/office/powerpoint/2010/main" val="454135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00201"/>
            <a:ext cx="10515600" cy="4525963"/>
          </a:xfrm>
        </p:spPr>
        <p:txBody>
          <a:bodyPr/>
          <a:lstStyle/>
          <a:p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Assume the function </a:t>
            </a:r>
            <a:r>
              <a:rPr lang="en-US" altLang="en-US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print_tabs</a:t>
            </a:r>
            <a:r>
              <a:rPr lang="en-US" altLang="en-US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( int n )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prints </a:t>
            </a:r>
            <a:r>
              <a:rPr lang="en-US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tabs</a:t>
            </a:r>
          </a:p>
          <a:p>
            <a:pPr lvl="1">
              <a:buFontTx/>
              <a:buNone/>
            </a:pPr>
            <a:endParaRPr lang="en-US" altLang="en-US" sz="1500" dirty="0">
              <a:latin typeface="Consolas" pitchFamily="49" charset="0"/>
              <a:cs typeface="Consolas" pitchFamily="49" charset="0"/>
            </a:endParaRP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8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print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 int</a:t>
            </a:r>
            <a:r>
              <a:rPr lang="en-US" alt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800" dirty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) const {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print_tabs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 depth );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std::cout &lt;&lt; value()-&gt;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directory_name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 &lt;&lt; '/' &lt;&lt; std::endl;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altLang="en-US" sz="18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for ( auto *child = </a:t>
            </a:r>
            <a:r>
              <a:rPr lang="en-US" altLang="en-US" sz="1800" dirty="0" err="1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children.head</a:t>
            </a:r>
            <a:r>
              <a:rPr lang="en-US" altLang="en-US" sz="18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(); child != </a:t>
            </a:r>
            <a:r>
              <a:rPr lang="en-US" altLang="en-US" sz="1800" dirty="0" err="1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children.end</a:t>
            </a:r>
            <a:r>
              <a:rPr lang="en-US" altLang="en-US" sz="18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1">
              <a:buFontTx/>
              <a:buNone/>
            </a:pPr>
            <a:r>
              <a:rPr lang="en-US" altLang="en-US" sz="18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   child = ptr-&gt;next() )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alt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child-&gt;value()-&gt;</a:t>
            </a:r>
            <a:r>
              <a:rPr lang="en-US" altLang="en-US" sz="18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print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alt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800" dirty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+ 1 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}</a:t>
            </a:r>
            <a:endParaRPr lang="en-US" altLang="en-US" sz="15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598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Suppose we need to determine the memory usage of a directory and all its subdirectories: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We must determine and print the memory usage of all subdirectories before we can determine the memory usage of the current directory</a:t>
            </a:r>
          </a:p>
        </p:txBody>
      </p:sp>
    </p:spTree>
    <p:extLst>
      <p:ext uri="{BB962C8B-B14F-4D97-AF65-F5344CB8AC3E}">
        <p14:creationId xmlns:p14="http://schemas.microsoft.com/office/powerpoint/2010/main" val="1142340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Suppose we are printing the directory usage of this tree:</a:t>
            </a:r>
            <a:endParaRPr lang="en-US" altLang="en-US" sz="18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800" dirty="0">
                <a:latin typeface="Courier New" pitchFamily="49" charset="0"/>
                <a:cs typeface="Arial" charset="0"/>
              </a:rPr>
              <a:t>				</a:t>
            </a:r>
            <a:r>
              <a:rPr lang="en-US" altLang="en-US" sz="1800" b="1" dirty="0">
                <a:latin typeface="Courier New" pitchFamily="49" charset="0"/>
                <a:cs typeface="Arial" charset="0"/>
              </a:rPr>
              <a:t>      bin/ </a:t>
            </a:r>
            <a:r>
              <a:rPr lang="en-US" altLang="en-US" sz="1800" b="1" dirty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12</a:t>
            </a:r>
          </a:p>
          <a:p>
            <a:pPr>
              <a:buFontTx/>
              <a:buNone/>
            </a:pPr>
            <a:r>
              <a:rPr lang="en-US" altLang="en-US" sz="1800" b="1" dirty="0">
                <a:latin typeface="Courier New" pitchFamily="49" charset="0"/>
                <a:cs typeface="Arial" charset="0"/>
              </a:rPr>
              <a:t>				      local/ </a:t>
            </a:r>
            <a:r>
              <a:rPr lang="en-US" altLang="en-US" sz="1800" b="1" dirty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15</a:t>
            </a:r>
          </a:p>
          <a:p>
            <a:pPr>
              <a:buFontTx/>
              <a:buNone/>
            </a:pPr>
            <a:r>
              <a:rPr lang="en-US" altLang="en-US" sz="1800" b="1" dirty="0">
                <a:latin typeface="Courier New" pitchFamily="49" charset="0"/>
                <a:cs typeface="Arial" charset="0"/>
              </a:rPr>
              <a:t>				   </a:t>
            </a:r>
            <a:r>
              <a:rPr lang="en-US" altLang="en-US" sz="1800" b="1" dirty="0" err="1">
                <a:latin typeface="Courier New" pitchFamily="49" charset="0"/>
                <a:cs typeface="Arial" charset="0"/>
              </a:rPr>
              <a:t>usr</a:t>
            </a:r>
            <a:r>
              <a:rPr lang="en-US" altLang="en-US" sz="1800" b="1" dirty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31</a:t>
            </a:r>
          </a:p>
          <a:p>
            <a:pPr>
              <a:buFontTx/>
              <a:buNone/>
            </a:pPr>
            <a:r>
              <a:rPr lang="en-US" altLang="en-US" sz="1800" b="1" dirty="0">
                <a:latin typeface="Courier New" pitchFamily="49" charset="0"/>
                <a:cs typeface="Arial" charset="0"/>
              </a:rPr>
              <a:t>				      </a:t>
            </a:r>
            <a:r>
              <a:rPr lang="en-US" altLang="en-US" sz="1800" b="1" dirty="0" err="1">
                <a:latin typeface="Courier New" pitchFamily="49" charset="0"/>
                <a:cs typeface="Arial" charset="0"/>
              </a:rPr>
              <a:t>adm</a:t>
            </a:r>
            <a:r>
              <a:rPr lang="en-US" altLang="en-US" sz="1800" b="1" dirty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6</a:t>
            </a:r>
          </a:p>
          <a:p>
            <a:pPr>
              <a:buFontTx/>
              <a:buNone/>
            </a:pPr>
            <a:r>
              <a:rPr lang="en-US" altLang="en-US" sz="1800" b="1" dirty="0">
                <a:latin typeface="Courier New" pitchFamily="49" charset="0"/>
                <a:cs typeface="Arial" charset="0"/>
              </a:rPr>
              <a:t>				      </a:t>
            </a:r>
            <a:r>
              <a:rPr lang="en-US" altLang="en-US" sz="1800" b="1" dirty="0" err="1">
                <a:latin typeface="Courier New" pitchFamily="49" charset="0"/>
                <a:cs typeface="Arial" charset="0"/>
              </a:rPr>
              <a:t>cron</a:t>
            </a:r>
            <a:r>
              <a:rPr lang="en-US" altLang="en-US" sz="1800" b="1" dirty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5</a:t>
            </a:r>
          </a:p>
          <a:p>
            <a:pPr>
              <a:buFontTx/>
              <a:buNone/>
            </a:pPr>
            <a:r>
              <a:rPr lang="en-US" altLang="en-US" sz="1800" b="1" dirty="0">
                <a:latin typeface="Courier New" pitchFamily="49" charset="0"/>
                <a:cs typeface="Arial" charset="0"/>
              </a:rPr>
              <a:t>				      log/ </a:t>
            </a:r>
            <a:r>
              <a:rPr lang="en-US" altLang="en-US" sz="1800" b="1" dirty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9</a:t>
            </a:r>
          </a:p>
          <a:p>
            <a:pPr>
              <a:buFontTx/>
              <a:buNone/>
            </a:pPr>
            <a:r>
              <a:rPr lang="en-US" altLang="en-US" sz="1800" b="1" dirty="0">
                <a:latin typeface="Courier New" pitchFamily="49" charset="0"/>
                <a:cs typeface="Arial" charset="0"/>
              </a:rPr>
              <a:t>				   </a:t>
            </a:r>
            <a:r>
              <a:rPr lang="en-US" altLang="en-US" sz="1800" b="1" dirty="0" err="1">
                <a:latin typeface="Courier New" pitchFamily="49" charset="0"/>
                <a:cs typeface="Arial" charset="0"/>
              </a:rPr>
              <a:t>var</a:t>
            </a:r>
            <a:r>
              <a:rPr lang="en-US" altLang="en-US" sz="1800" b="1" dirty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23</a:t>
            </a:r>
          </a:p>
          <a:p>
            <a:pPr>
              <a:buFontTx/>
              <a:buNone/>
            </a:pPr>
            <a:r>
              <a:rPr lang="en-US" altLang="en-US" sz="1800" b="1" dirty="0">
                <a:latin typeface="Courier New" pitchFamily="49" charset="0"/>
                <a:cs typeface="Arial" charset="0"/>
              </a:rPr>
              <a:t>				/ </a:t>
            </a:r>
            <a:r>
              <a:rPr lang="en-US" altLang="en-US" sz="1800" b="1" dirty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61</a:t>
            </a:r>
          </a:p>
        </p:txBody>
      </p:sp>
      <p:pic>
        <p:nvPicPr>
          <p:cNvPr id="23556" name="Picture 6" descr="C:\Users\dwharder\Desktop\bb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714" y="2060575"/>
            <a:ext cx="5976937" cy="122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638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760C6-2D4E-5E4F-BD18-62D440BBC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0E5D5-C282-7344-A62F-8F129A053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This topic will cover tree traversals: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 means of visiting all the objects in a tree data structure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We will look at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Breadth-first traversals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Depth-first traversals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Applications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General guidelines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4B13E40-FA7D-DF47-A4A3-F62980584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015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>
                <a:latin typeface="Arial" charset="0"/>
                <a:cs typeface="Arial" charset="0"/>
              </a:rPr>
              <a:t>For a directory, we initialize a tab level at the root to 0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r>
              <a:rPr lang="en-US" altLang="en-US" dirty="0">
                <a:latin typeface="Arial" charset="0"/>
                <a:cs typeface="Arial" charset="0"/>
              </a:rPr>
              <a:t>We then do: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Before the children are traversed, we must: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Initialize the memory usage to that in the current directory.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In recursively traversing the children: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A value of one plus the current tab level must be passed to the children,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Each child will return the memory used within its directories and this must be added to the current memory usage.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dirty="0">
                <a:latin typeface="Arial" charset="0"/>
                <a:cs typeface="Arial" charset="0"/>
              </a:rPr>
              <a:t>Once all children have been traversed, we must: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Print the appropriate number of tabs,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Print the name of  the directory followed by a </a:t>
            </a:r>
            <a:r>
              <a:rPr lang="en-US" altLang="en-US" dirty="0">
                <a:latin typeface="Consolas" pitchFamily="49" charset="0"/>
                <a:cs typeface="Consolas" pitchFamily="49" charset="0"/>
              </a:rPr>
              <a:t>"/ "</a:t>
            </a:r>
            <a:r>
              <a:rPr lang="en-US" altLang="en-US" dirty="0">
                <a:latin typeface="Arial" charset="0"/>
                <a:cs typeface="Arial" charset="0"/>
              </a:rPr>
              <a:t>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dirty="0">
                <a:latin typeface="Arial" charset="0"/>
                <a:cs typeface="Arial" charset="0"/>
              </a:rPr>
              <a:t>Print the memory used by this directory and its descendants</a:t>
            </a:r>
          </a:p>
        </p:txBody>
      </p:sp>
    </p:spTree>
    <p:extLst>
      <p:ext uri="{BB962C8B-B14F-4D97-AF65-F5344CB8AC3E}">
        <p14:creationId xmlns:p14="http://schemas.microsoft.com/office/powerpoint/2010/main" val="2547956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00201"/>
            <a:ext cx="10515600" cy="4525963"/>
          </a:xfrm>
        </p:spPr>
        <p:txBody>
          <a:bodyPr>
            <a:normAutofit/>
          </a:bodyPr>
          <a:lstStyle/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int 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8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du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 int</a:t>
            </a:r>
            <a:r>
              <a:rPr lang="en-US" alt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800" dirty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) const {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int </a:t>
            </a:r>
            <a:r>
              <a:rPr lang="en-US" alt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usage 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= value()-&gt;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memory_usage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altLang="en-US" sz="18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for ( auto *child = </a:t>
            </a:r>
            <a:r>
              <a:rPr lang="en-US" altLang="en-US" sz="1800" dirty="0" err="1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children.head</a:t>
            </a:r>
            <a:r>
              <a:rPr lang="en-US" altLang="en-US" sz="18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(); ptr != </a:t>
            </a:r>
            <a:r>
              <a:rPr lang="en-US" altLang="en-US" sz="1800" dirty="0" err="1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children.end</a:t>
            </a:r>
            <a:r>
              <a:rPr lang="en-US" altLang="en-US" sz="18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1">
              <a:buFontTx/>
              <a:buNone/>
            </a:pPr>
            <a:r>
              <a:rPr lang="en-US" altLang="en-US" sz="18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   ptr = ptr-&gt;next() )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alt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usage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+= ptr-&gt;value()-&gt;</a:t>
            </a:r>
            <a:r>
              <a:rPr lang="en-US" altLang="en-US" sz="18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du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alt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800" dirty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+ 1 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lvl="1">
              <a:buFontTx/>
              <a:buNone/>
            </a:pPr>
            <a:endParaRPr lang="en-US" altLang="en-US" sz="1800" dirty="0">
              <a:latin typeface="Consolas" pitchFamily="49" charset="0"/>
              <a:cs typeface="Consolas" pitchFamily="49" charset="0"/>
            </a:endParaRP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print_tabs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 depth );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std::cout &lt;&lt; value()-&gt;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directory_name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 &lt;&lt; "/ " &lt;&lt; </a:t>
            </a:r>
            <a:r>
              <a:rPr lang="en-US" alt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usage 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&lt;&lt; std::endl;</a:t>
            </a:r>
          </a:p>
          <a:p>
            <a:pPr lvl="1">
              <a:buFontTx/>
              <a:buNone/>
            </a:pPr>
            <a:endParaRPr lang="en-US" altLang="en-US" sz="1800" dirty="0">
              <a:latin typeface="Consolas" pitchFamily="49" charset="0"/>
              <a:cs typeface="Consolas" pitchFamily="49" charset="0"/>
            </a:endParaRP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return </a:t>
            </a:r>
            <a:r>
              <a:rPr lang="en-US" alt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usage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4260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In-order Traversals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For binary trees, there is a third intermediate visit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An </a:t>
            </a:r>
            <a:r>
              <a:rPr lang="en-US" altLang="en-US" i="1" dirty="0">
                <a:latin typeface="Arial" charset="0"/>
                <a:cs typeface="Arial" charset="0"/>
              </a:rPr>
              <a:t>in-order</a:t>
            </a:r>
            <a:r>
              <a:rPr lang="en-US" altLang="en-US" dirty="0">
                <a:latin typeface="Arial" charset="0"/>
                <a:cs typeface="Arial" charset="0"/>
              </a:rPr>
              <a:t> depth-first traversal</a:t>
            </a:r>
          </a:p>
        </p:txBody>
      </p:sp>
      <p:pic>
        <p:nvPicPr>
          <p:cNvPr id="8196" name="Picture 10" descr="inord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4968" y="2588896"/>
            <a:ext cx="3902063" cy="2646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5788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In-order Traversals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This visits a binary search tree in order</a:t>
            </a:r>
          </a:p>
          <a:p>
            <a:pPr>
              <a:buFontTx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 algn="ctr">
              <a:buFontTx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A, B, C, D, E, F, G, H, I, J</a:t>
            </a:r>
          </a:p>
        </p:txBody>
      </p:sp>
      <p:pic>
        <p:nvPicPr>
          <p:cNvPr id="6" name="Picture 10" descr="inorder">
            <a:extLst>
              <a:ext uri="{FF2B5EF4-FFF2-40B4-BE49-F238E27FC236}">
                <a16:creationId xmlns:a16="http://schemas.microsoft.com/office/drawing/2014/main" id="{3A5931D6-27B3-A543-B907-5E9C3DB2F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4968" y="2588896"/>
            <a:ext cx="3902063" cy="2646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3321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In-order Traversal Implementation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olidFill>
                  <a:prstClr val="black"/>
                </a:solidFill>
                <a:latin typeface="Arial" charset="0"/>
                <a:cs typeface="Arial" charset="0"/>
              </a:rPr>
              <a:t>An implementation of an in-order traversal</a:t>
            </a: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Binary_tree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 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if ( left() != nullptr ) {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    left()-&gt;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altLang="en-US" sz="18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cout &lt;&lt; value();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if ( right() != nullptr ) {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    right()-&gt;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18654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Pre-order Traversal Implementation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olidFill>
                  <a:prstClr val="black"/>
                </a:solidFill>
                <a:latin typeface="Arial" charset="0"/>
                <a:cs typeface="Arial" charset="0"/>
              </a:rPr>
              <a:t>An implementation of an pre-order traversal</a:t>
            </a: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Binary_tree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 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  </a:t>
            </a:r>
            <a:r>
              <a:rPr lang="en-US" altLang="en-US" sz="1800" b="1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en-US" altLang="en-US" sz="18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&lt;&lt; value();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  if ( left() != nullptr ) {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    left()-&gt;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  if ( right() != nullptr ) {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    right()-&gt;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724016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Post-order Traversal Implementation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olidFill>
                  <a:prstClr val="black"/>
                </a:solidFill>
                <a:latin typeface="Arial" charset="0"/>
                <a:cs typeface="Arial" charset="0"/>
              </a:rPr>
              <a:t>An implementation of an post-order traversal</a:t>
            </a: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Binary_tree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 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  if ( left() != nullptr ) {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    left()-&gt;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	  if ( right() != nullptr ) {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    right()-&gt;</a:t>
            </a:r>
            <a:r>
              <a:rPr lang="en-US" altLang="en-US" sz="1800" dirty="0" err="1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lvl="2"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	  </a:t>
            </a:r>
            <a:r>
              <a:rPr lang="en-US" altLang="en-US" sz="1800" b="1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cout</a:t>
            </a:r>
            <a:r>
              <a:rPr lang="en-US" altLang="en-US" sz="1800" b="1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&lt;&lt; value();</a:t>
            </a: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 </a:t>
            </a:r>
          </a:p>
          <a:p>
            <a:pPr lvl="2">
              <a:buFontTx/>
              <a:buNone/>
            </a:pPr>
            <a:r>
              <a:rPr lang="en-US" altLang="en-US" sz="18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209187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94713" y="2538724"/>
            <a:ext cx="4472352" cy="2757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In-order Traversals on Expression Tree</a:t>
            </a:r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>
                <a:latin typeface="Arial" charset="0"/>
                <a:cs typeface="Arial" charset="0"/>
              </a:rPr>
              <a:t>Printing an expression tree (</a:t>
            </a:r>
            <a:r>
              <a:rPr lang="en-US" altLang="en-US" i="1" dirty="0">
                <a:latin typeface="Arial" charset="0"/>
                <a:cs typeface="Arial" charset="0"/>
              </a:rPr>
              <a:t>pretty printing</a:t>
            </a:r>
            <a:r>
              <a:rPr lang="en-US" altLang="en-US" dirty="0">
                <a:latin typeface="Arial" charset="0"/>
                <a:cs typeface="Arial" charset="0"/>
              </a:rPr>
              <a:t> or </a:t>
            </a:r>
            <a:r>
              <a:rPr lang="en-US" altLang="en-US" i="1" dirty="0">
                <a:latin typeface="Arial" charset="0"/>
                <a:cs typeface="Arial" charset="0"/>
              </a:rPr>
              <a:t>human-readable printing</a:t>
            </a:r>
            <a:r>
              <a:rPr lang="en-US" altLang="en-US" dirty="0">
                <a:latin typeface="Arial" charset="0"/>
                <a:cs typeface="Arial" charset="0"/>
              </a:rPr>
              <a:t>) using in-fix notation requires an in-order traversal</a:t>
            </a: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>
              <a:latin typeface="Times New Roman" pitchFamily="18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>
              <a:latin typeface="Times New Roman" pitchFamily="18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>
              <a:latin typeface="Times New Roman" pitchFamily="18" charset="0"/>
              <a:cs typeface="Arial" charset="0"/>
            </a:endParaRPr>
          </a:p>
          <a:p>
            <a:pPr algn="ctr">
              <a:buFontTx/>
              <a:buNone/>
            </a:pPr>
            <a:r>
              <a:rPr lang="en-US" altLang="en-US" dirty="0">
                <a:latin typeface="Times New Roman" pitchFamily="18" charset="0"/>
                <a:cs typeface="Arial" charset="0"/>
              </a:rPr>
              <a:t>(3</a:t>
            </a:r>
            <a:r>
              <a:rPr lang="en-US" altLang="en-US" i="1" dirty="0">
                <a:latin typeface="Times New Roman" pitchFamily="18" charset="0"/>
                <a:cs typeface="Arial" charset="0"/>
              </a:rPr>
              <a:t>x</a:t>
            </a:r>
            <a:r>
              <a:rPr lang="en-US" altLang="en-US" dirty="0">
                <a:latin typeface="Times New Roman" pitchFamily="18" charset="0"/>
                <a:cs typeface="Arial" charset="0"/>
              </a:rPr>
              <a:t> + 5 + </a:t>
            </a:r>
            <a:r>
              <a:rPr lang="en-US" altLang="en-US" i="1" dirty="0">
                <a:latin typeface="Times New Roman" pitchFamily="18" charset="0"/>
                <a:cs typeface="Arial" charset="0"/>
              </a:rPr>
              <a:t>y</a:t>
            </a:r>
            <a:r>
              <a:rPr lang="en-US" altLang="en-US" dirty="0">
                <a:latin typeface="Times New Roman" pitchFamily="18" charset="0"/>
                <a:cs typeface="Arial" charset="0"/>
              </a:rPr>
              <a:t>)(</a:t>
            </a:r>
            <a:r>
              <a:rPr lang="en-US" altLang="en-US" i="1" dirty="0">
                <a:latin typeface="Times New Roman" pitchFamily="18" charset="0"/>
                <a:cs typeface="Arial" charset="0"/>
              </a:rPr>
              <a:t>z</a:t>
            </a:r>
            <a:r>
              <a:rPr lang="en-US" altLang="en-US" dirty="0">
                <a:latin typeface="Times New Roman" pitchFamily="18" charset="0"/>
                <a:cs typeface="Arial" charset="0"/>
              </a:rPr>
              <a:t> + 7)</a:t>
            </a:r>
          </a:p>
          <a:p>
            <a:pPr>
              <a:buFontTx/>
              <a:buNone/>
            </a:pPr>
            <a:endParaRPr lang="en-US" altLang="en-US" dirty="0"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7677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Application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class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Expression_node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Expression_node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::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pretty_print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if ( left() != nullptr 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// If the precedence of the parent is higher than that of the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// current operator, we need to print an opening parenthesis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if ( parent()-&gt;precedence() &gt; precedence() 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&lt;&lt; "(";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}  // pre-order visit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left()-&gt;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pretty_print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(); // traverse left tree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b="1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// The in-order step:  print this object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&lt;&lt; this;  // print this object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5640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Application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1400" b="1" dirty="0">
                <a:latin typeface="Courier New" pitchFamily="49" charset="0"/>
                <a:cs typeface="Arial" charset="0"/>
              </a:rPr>
              <a:t>    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if ( right() != nullptr() 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right()-&gt;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pretty_print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(); // traverse right sub-tree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// If the precedence of the parent is higher than that of the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// current operator, we need to print a closing parenthesis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if ( parent()-&gt;precedence() &gt; precedence() 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&lt;&lt; ")";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}  // post-order visit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87238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r>
              <a:rPr lang="en-US" altLang="en-US" sz="4000" b="1" dirty="0">
                <a:latin typeface="Arial" charset="0"/>
                <a:cs typeface="Arial" charset="0"/>
              </a:rPr>
              <a:t>Background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All the objects stored in an array or linked list can be accessed sequentially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r>
              <a:rPr lang="en-US" altLang="en-US" dirty="0">
                <a:latin typeface="Arial" charset="0"/>
                <a:cs typeface="Arial" charset="0"/>
              </a:rPr>
              <a:t>When discussing deques, we introduced iterators in C++: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These allow the user to step through all the objects in a container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r>
              <a:rPr lang="en-US" altLang="en-US" dirty="0">
                <a:latin typeface="Arial" charset="0"/>
                <a:cs typeface="Arial" charset="0"/>
              </a:rPr>
              <a:t>Question:  how can we iterate through all the objects in a tree in a predictable and efficient manner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Requirements:  </a:t>
            </a:r>
            <a:r>
              <a:rPr lang="en-US" altLang="en-US" dirty="0">
                <a:latin typeface="Symbol" pitchFamily="18" charset="2"/>
                <a:cs typeface="Arial" charset="0"/>
              </a:rPr>
              <a:t>Q</a:t>
            </a:r>
            <a:r>
              <a:rPr lang="en-US" altLang="en-US" dirty="0">
                <a:latin typeface="Times" pitchFamily="18" charset="0"/>
                <a:cs typeface="Arial" charset="0"/>
              </a:rPr>
              <a:t>(</a:t>
            </a:r>
            <a:r>
              <a:rPr lang="en-US" altLang="en-US" i="1" dirty="0">
                <a:latin typeface="Times" pitchFamily="18" charset="0"/>
                <a:cs typeface="Arial" charset="0"/>
              </a:rPr>
              <a:t>n</a:t>
            </a:r>
            <a:r>
              <a:rPr lang="en-US" altLang="en-US" dirty="0">
                <a:latin typeface="Times" pitchFamily="18" charset="0"/>
                <a:cs typeface="Arial" charset="0"/>
              </a:rPr>
              <a:t>)</a:t>
            </a:r>
            <a:r>
              <a:rPr lang="en-US" altLang="en-US" dirty="0">
                <a:latin typeface="Arial" charset="0"/>
                <a:cs typeface="Arial" charset="0"/>
              </a:rPr>
              <a:t> run time and </a:t>
            </a:r>
            <a:r>
              <a:rPr lang="en-US" altLang="en-US" dirty="0">
                <a:latin typeface="Times New Roman" pitchFamily="18" charset="0"/>
                <a:cs typeface="Arial" charset="0"/>
              </a:rPr>
              <a:t>o(</a:t>
            </a:r>
            <a:r>
              <a:rPr lang="en-US" altLang="en-US" i="1" dirty="0">
                <a:latin typeface="Times New Roman" pitchFamily="18" charset="0"/>
                <a:cs typeface="Arial" charset="0"/>
              </a:rPr>
              <a:t>n</a:t>
            </a:r>
            <a:r>
              <a:rPr lang="en-US" altLang="en-US" dirty="0">
                <a:latin typeface="Times New Roman" pitchFamily="18" charset="0"/>
                <a:cs typeface="Arial" charset="0"/>
              </a:rPr>
              <a:t>)</a:t>
            </a:r>
            <a:r>
              <a:rPr lang="en-US" altLang="en-US" dirty="0">
                <a:latin typeface="Arial" charset="0"/>
                <a:cs typeface="Arial" charset="0"/>
              </a:rPr>
              <a:t> memory </a:t>
            </a:r>
          </a:p>
        </p:txBody>
      </p:sp>
    </p:spTree>
    <p:extLst>
      <p:ext uri="{BB962C8B-B14F-4D97-AF65-F5344CB8AC3E}">
        <p14:creationId xmlns:p14="http://schemas.microsoft.com/office/powerpoint/2010/main" val="21422376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4" descr="gen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5282" y="2715894"/>
            <a:ext cx="4620063" cy="3151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In-order Traversals on General Trees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An </a:t>
            </a:r>
            <a:r>
              <a:rPr lang="en-US" altLang="en-US" i="1" dirty="0">
                <a:latin typeface="Arial" charset="0"/>
                <a:cs typeface="Arial" charset="0"/>
              </a:rPr>
              <a:t>in-order</a:t>
            </a:r>
            <a:r>
              <a:rPr lang="en-US" altLang="en-US" dirty="0">
                <a:latin typeface="Arial" charset="0"/>
                <a:cs typeface="Arial" charset="0"/>
              </a:rPr>
              <a:t> traversal does </a:t>
            </a:r>
            <a:r>
              <a:rPr lang="en-US" altLang="en-US" dirty="0">
                <a:solidFill>
                  <a:srgbClr val="FF0000"/>
                </a:solidFill>
                <a:latin typeface="Arial" charset="0"/>
                <a:cs typeface="Arial" charset="0"/>
              </a:rPr>
              <a:t>NOT</a:t>
            </a:r>
            <a:r>
              <a:rPr lang="en-US" altLang="en-US" dirty="0">
                <a:latin typeface="Arial" charset="0"/>
                <a:cs typeface="Arial" charset="0"/>
              </a:rPr>
              <a:t> make sense for either general trees or </a:t>
            </a:r>
            <a:r>
              <a:rPr lang="en-US" alt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dirty="0">
                <a:latin typeface="Arial" charset="0"/>
                <a:cs typeface="Arial" charset="0"/>
              </a:rPr>
              <a:t>-</a:t>
            </a:r>
            <a:r>
              <a:rPr lang="en-US" altLang="en-US" dirty="0" err="1">
                <a:latin typeface="Arial" charset="0"/>
                <a:cs typeface="Arial" charset="0"/>
              </a:rPr>
              <a:t>ary</a:t>
            </a:r>
            <a:r>
              <a:rPr lang="en-US" altLang="en-US" dirty="0">
                <a:latin typeface="Arial" charset="0"/>
                <a:cs typeface="Arial" charset="0"/>
              </a:rPr>
              <a:t> trees with </a:t>
            </a:r>
            <a:r>
              <a:rPr lang="en-US" alt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2</a:t>
            </a:r>
          </a:p>
          <a:p>
            <a:pPr>
              <a:buFontTx/>
              <a:buNone/>
            </a:pPr>
            <a:endParaRPr lang="en-US" altLang="en-US" dirty="0">
              <a:solidFill>
                <a:srgbClr val="FF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1161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Summary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This topic covered two types of traversals: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Breadth-first traversals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Depth-first traversals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Applications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Determination of how to structure a depth-first traversal</a:t>
            </a:r>
          </a:p>
          <a:p>
            <a:r>
              <a:rPr lang="en-US" altLang="en-US" dirty="0">
                <a:latin typeface="Arial" charset="0"/>
                <a:cs typeface="Arial" charset="0"/>
              </a:rPr>
              <a:t>Traversals of binary trees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In-order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Post-order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Pre-order</a:t>
            </a: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pPr lvl="1"/>
            <a:endParaRPr lang="en-US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072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>
                <a:latin typeface="Arial" charset="0"/>
                <a:cs typeface="Arial" charset="0"/>
              </a:rPr>
              <a:t>Types of Traversals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We have already seen one traversal:</a:t>
            </a:r>
          </a:p>
          <a:p>
            <a:pPr lvl="1"/>
            <a:r>
              <a:rPr lang="en-US" altLang="en-US" sz="2000" dirty="0">
                <a:latin typeface="Arial" charset="0"/>
                <a:cs typeface="Arial" charset="0"/>
              </a:rPr>
              <a:t>The breadth-first traversal visits all nodes at depth </a:t>
            </a:r>
            <a:r>
              <a:rPr lang="en-US" altLang="en-US" sz="2000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sz="2000" dirty="0">
                <a:latin typeface="Arial" charset="0"/>
                <a:cs typeface="Arial" charset="0"/>
              </a:rPr>
              <a:t> before proceeding onto depth </a:t>
            </a:r>
            <a:r>
              <a:rPr lang="en-US" altLang="en-US" sz="2000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sz="2000" dirty="0">
                <a:latin typeface="Times New Roman" pitchFamily="18" charset="0"/>
                <a:cs typeface="Times New Roman" pitchFamily="18" charset="0"/>
              </a:rPr>
              <a:t> + 1</a:t>
            </a:r>
            <a:endParaRPr lang="en-US" altLang="en-US" sz="2000" dirty="0">
              <a:latin typeface="Arial" charset="0"/>
              <a:cs typeface="Arial" charset="0"/>
            </a:endParaRPr>
          </a:p>
          <a:p>
            <a:pPr lvl="1"/>
            <a:r>
              <a:rPr lang="en-US" altLang="en-US" sz="2000" dirty="0">
                <a:latin typeface="Arial" charset="0"/>
                <a:cs typeface="Arial" charset="0"/>
              </a:rPr>
              <a:t>Easy to implement using a queue</a:t>
            </a:r>
            <a:endParaRPr lang="en-US" altLang="en-US" dirty="0">
              <a:latin typeface="Arial" charset="0"/>
              <a:cs typeface="Arial" charset="0"/>
            </a:endParaRPr>
          </a:p>
          <a:p>
            <a:pPr lvl="1"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r>
              <a:rPr lang="en-US" altLang="en-US" dirty="0">
                <a:latin typeface="Arial" charset="0"/>
                <a:cs typeface="Arial" charset="0"/>
              </a:rPr>
              <a:t>Another approach is to visit always go as deep as possible before visiting other siblings:  </a:t>
            </a:r>
            <a:r>
              <a:rPr lang="en-US" altLang="en-US" i="1" dirty="0">
                <a:latin typeface="Arial" charset="0"/>
                <a:cs typeface="Arial" charset="0"/>
              </a:rPr>
              <a:t>depth-first traversals</a:t>
            </a:r>
            <a:endParaRPr lang="en-US" altLang="en-US" dirty="0">
              <a:latin typeface="Arial" charset="0"/>
              <a:cs typeface="Arial" charset="0"/>
            </a:endParaRPr>
          </a:p>
          <a:p>
            <a:endParaRPr lang="en-CA" alt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960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Breadth-First Traversal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Breadth-first traversals visit all nodes at a given depth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Can be implemented using a queue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Run time is </a:t>
            </a:r>
            <a:r>
              <a:rPr lang="en-US" altLang="en-US" dirty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Memory is potentially expensive:  maximum nodes at a given depth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Order:  A B H C D G I E F J K</a:t>
            </a:r>
          </a:p>
        </p:txBody>
      </p:sp>
      <p:pic>
        <p:nvPicPr>
          <p:cNvPr id="8196" name="Picture 4" descr="t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678" y="3657599"/>
            <a:ext cx="4932363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3224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Breadth-First Traversal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The implementation was already discussed: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Create a queue and push the root node onto the queue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While the queue is not empty: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Push all of its children of the front node onto the queue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Pop the front node</a:t>
            </a:r>
          </a:p>
        </p:txBody>
      </p:sp>
      <p:pic>
        <p:nvPicPr>
          <p:cNvPr id="6" name="Picture 4" descr="t2">
            <a:extLst>
              <a:ext uri="{FF2B5EF4-FFF2-40B4-BE49-F238E27FC236}">
                <a16:creationId xmlns:a16="http://schemas.microsoft.com/office/drawing/2014/main" id="{51F4A7D5-3B64-1E4B-82DA-631FA695A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678" y="3657599"/>
            <a:ext cx="4932363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1815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4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667" y="3743323"/>
            <a:ext cx="3657600" cy="263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Backtracking</a:t>
            </a:r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To discuss depth-first traversals, we will define a backtracking algorithm for stepping through a tree: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At any node, we proceed to the first child that has not yet been visited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Or, if we have visited all the children (of which a leaf node is a special case), we backtrack to the parent and repeat this decision making process</a:t>
            </a:r>
          </a:p>
          <a:p>
            <a:r>
              <a:rPr lang="en-US" altLang="en-US" dirty="0">
                <a:latin typeface="Arial" charset="0"/>
                <a:cs typeface="Arial" charset="0"/>
              </a:rPr>
              <a:t>We end once all the children</a:t>
            </a:r>
            <a:br>
              <a:rPr lang="en-US" altLang="en-US" dirty="0">
                <a:latin typeface="Arial" charset="0"/>
                <a:cs typeface="Arial" charset="0"/>
              </a:rPr>
            </a:br>
            <a:r>
              <a:rPr lang="en-US" altLang="en-US" dirty="0">
                <a:latin typeface="Arial" charset="0"/>
                <a:cs typeface="Arial" charset="0"/>
              </a:rPr>
              <a:t>of the root are visited</a:t>
            </a:r>
          </a:p>
        </p:txBody>
      </p:sp>
    </p:spTree>
    <p:extLst>
      <p:ext uri="{BB962C8B-B14F-4D97-AF65-F5344CB8AC3E}">
        <p14:creationId xmlns:p14="http://schemas.microsoft.com/office/powerpoint/2010/main" val="648289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Depth-first Traversal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We define such a path as a </a:t>
            </a:r>
            <a:r>
              <a:rPr lang="en-US" altLang="en-US" i="1" dirty="0">
                <a:latin typeface="Arial" charset="0"/>
                <a:cs typeface="Arial" charset="0"/>
              </a:rPr>
              <a:t>depth-first traversal</a:t>
            </a:r>
            <a:endParaRPr lang="en-US" altLang="en-US" dirty="0">
              <a:latin typeface="Arial" charset="0"/>
              <a:cs typeface="Arial" charset="0"/>
            </a:endParaRPr>
          </a:p>
          <a:p>
            <a:r>
              <a:rPr lang="en-US" altLang="en-US" dirty="0">
                <a:latin typeface="Arial" charset="0"/>
                <a:cs typeface="Arial" charset="0"/>
              </a:rPr>
              <a:t>We note that each node could be visited twice in such a scheme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first time the node is approached (before any children)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last time it is approached (after all children)</a:t>
            </a:r>
          </a:p>
        </p:txBody>
      </p:sp>
      <p:pic>
        <p:nvPicPr>
          <p:cNvPr id="11268" name="Picture 4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136" y="3821905"/>
            <a:ext cx="3657600" cy="263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3367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Implementing depth-first traversals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Depth-first traversals can be implemented with recursion:</a:t>
            </a:r>
            <a:endParaRPr lang="en-US" altLang="en-US" sz="1600" dirty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	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template &lt;typename Type&gt;</a:t>
            </a:r>
            <a:br>
              <a:rPr lang="en-US" altLang="en-US" sz="1800" dirty="0">
                <a:latin typeface="Consolas" pitchFamily="49" charset="0"/>
                <a:cs typeface="Arial" charset="0"/>
              </a:rPr>
            </a:br>
            <a:r>
              <a:rPr lang="en-US" altLang="en-US" sz="1800" dirty="0">
                <a:latin typeface="Consolas" pitchFamily="49" charset="0"/>
                <a:cs typeface="Arial" charset="0"/>
              </a:rPr>
              <a:t>void </a:t>
            </a:r>
            <a:r>
              <a:rPr lang="en-US" altLang="en-US" sz="1800" dirty="0" err="1">
                <a:latin typeface="Consolas" pitchFamily="49" charset="0"/>
                <a:cs typeface="Arial" charset="0"/>
              </a:rPr>
              <a:t>Simple_tree</a:t>
            </a:r>
            <a:r>
              <a:rPr lang="en-US" altLang="en-US" sz="1800" dirty="0">
                <a:latin typeface="Consolas" pitchFamily="49" charset="0"/>
                <a:cs typeface="Arial" charset="0"/>
              </a:rPr>
              <a:t>&lt;Type&gt;::</a:t>
            </a:r>
            <a:r>
              <a:rPr lang="en-US" altLang="en-US" sz="1800" b="1" dirty="0" err="1">
                <a:latin typeface="Consolas" pitchFamily="49" charset="0"/>
                <a:cs typeface="Arial" charset="0"/>
              </a:rPr>
              <a:t>depth_first_traversal</a:t>
            </a:r>
            <a:r>
              <a:rPr lang="en-US" altLang="en-US" sz="1800" b="1" dirty="0">
                <a:latin typeface="Consolas" pitchFamily="49" charset="0"/>
                <a:cs typeface="Arial" charset="0"/>
              </a:rPr>
              <a:t>() </a:t>
            </a:r>
            <a:r>
              <a:rPr lang="en-US" altLang="en-US" sz="1800" dirty="0">
                <a:latin typeface="Consolas" pitchFamily="49" charset="0"/>
                <a:cs typeface="Arial" charset="0"/>
              </a:rPr>
              <a:t>const {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	</a:t>
            </a:r>
            <a:r>
              <a:rPr lang="en-US" altLang="en-US" sz="1800" dirty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   // Perform pre-visit operations on the value</a:t>
            </a:r>
          </a:p>
          <a:p>
            <a:pPr lvl="1">
              <a:buFontTx/>
              <a:buNone/>
            </a:pPr>
            <a:r>
              <a:rPr lang="en-US" altLang="en-US" sz="1800" dirty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	   </a:t>
            </a:r>
            <a:r>
              <a:rPr lang="en-US" altLang="en-US" sz="1800" dirty="0">
                <a:latin typeface="Consolas" pitchFamily="49" charset="0"/>
                <a:cs typeface="Arial" charset="0"/>
              </a:rPr>
              <a:t>std::cout &lt;&lt; "&lt;" &lt;&lt; </a:t>
            </a:r>
            <a:r>
              <a:rPr lang="en-US" altLang="en-US" sz="1800" dirty="0" err="1">
                <a:latin typeface="Consolas" pitchFamily="49" charset="0"/>
                <a:cs typeface="Arial" charset="0"/>
              </a:rPr>
              <a:t>node_value</a:t>
            </a:r>
            <a:r>
              <a:rPr lang="en-US" altLang="en-US" sz="1800" dirty="0">
                <a:latin typeface="Consolas" pitchFamily="49" charset="0"/>
                <a:cs typeface="Arial" charset="0"/>
              </a:rPr>
              <a:t> &lt;&lt; "&gt;";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	   // Perform a depth-first traversal on each of the children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	   for ( auto *child = </a:t>
            </a:r>
            <a:r>
              <a:rPr lang="en-US" altLang="en-US" sz="1800" dirty="0" err="1">
                <a:latin typeface="Consolas" pitchFamily="49" charset="0"/>
                <a:cs typeface="Arial" charset="0"/>
              </a:rPr>
              <a:t>children.head</a:t>
            </a:r>
            <a:r>
              <a:rPr lang="en-US" altLang="en-US" sz="1800" dirty="0">
                <a:latin typeface="Consolas" pitchFamily="49" charset="0"/>
                <a:cs typeface="Arial" charset="0"/>
              </a:rPr>
              <a:t>(); child != </a:t>
            </a:r>
            <a:r>
              <a:rPr lang="en-US" altLang="en-US" sz="1800" dirty="0" err="1">
                <a:latin typeface="Consolas" pitchFamily="49" charset="0"/>
                <a:cs typeface="Arial" charset="0"/>
              </a:rPr>
              <a:t>children.end</a:t>
            </a:r>
            <a:r>
              <a:rPr lang="en-US" altLang="en-US" sz="1800" dirty="0">
                <a:latin typeface="Consolas" pitchFamily="49" charset="0"/>
                <a:cs typeface="Arial" charset="0"/>
              </a:rPr>
              <a:t>();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	         child = ptr-&gt;next() ) {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	       child-&gt;value()-&gt;</a:t>
            </a:r>
            <a:r>
              <a:rPr lang="en-US" altLang="en-US" sz="1800" b="1" dirty="0" err="1">
                <a:latin typeface="Consolas" pitchFamily="49" charset="0"/>
                <a:cs typeface="Arial" charset="0"/>
              </a:rPr>
              <a:t>depth_first_traversal</a:t>
            </a:r>
            <a:r>
              <a:rPr lang="en-US" altLang="en-US" sz="1800" b="1" dirty="0">
                <a:latin typeface="Consolas" pitchFamily="49" charset="0"/>
                <a:cs typeface="Arial" charset="0"/>
              </a:rPr>
              <a:t>()</a:t>
            </a:r>
            <a:r>
              <a:rPr lang="en-US" altLang="en-US" sz="1800" dirty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	   }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	   </a:t>
            </a:r>
            <a:r>
              <a:rPr lang="en-US" altLang="en-US" sz="1800" dirty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// Perform post-visit operations on the value</a:t>
            </a:r>
          </a:p>
          <a:p>
            <a:pPr lvl="1">
              <a:buFontTx/>
              <a:buNone/>
            </a:pPr>
            <a:r>
              <a:rPr lang="en-US" altLang="en-US" sz="1800" dirty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	   </a:t>
            </a:r>
            <a:r>
              <a:rPr lang="en-US" altLang="en-US" sz="1800" dirty="0">
                <a:latin typeface="Consolas" pitchFamily="49" charset="0"/>
                <a:cs typeface="Arial" charset="0"/>
              </a:rPr>
              <a:t>std::cout &lt;&lt; "&lt;/" &lt;&lt; </a:t>
            </a:r>
            <a:r>
              <a:rPr lang="en-US" altLang="en-US" sz="1800" dirty="0" err="1">
                <a:latin typeface="Consolas" pitchFamily="49" charset="0"/>
                <a:cs typeface="Arial" charset="0"/>
              </a:rPr>
              <a:t>node_value</a:t>
            </a:r>
            <a:r>
              <a:rPr lang="en-US" altLang="en-US" sz="1800" dirty="0">
                <a:latin typeface="Consolas" pitchFamily="49" charset="0"/>
                <a:cs typeface="Arial" charset="0"/>
              </a:rPr>
              <a:t> &lt;&lt; "&gt;";</a:t>
            </a:r>
          </a:p>
          <a:p>
            <a:pPr lvl="1">
              <a:buFontTx/>
              <a:buNone/>
            </a:pPr>
            <a:r>
              <a:rPr lang="en-US" altLang="en-US" sz="1800" dirty="0">
                <a:latin typeface="Consolas" pitchFamily="49" charset="0"/>
                <a:cs typeface="Arial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280797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3334</TotalTime>
  <Words>2152</Words>
  <Application>Microsoft Macintosh PowerPoint</Application>
  <PresentationFormat>Widescreen</PresentationFormat>
  <Paragraphs>314</Paragraphs>
  <Slides>31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Calibri</vt:lpstr>
      <vt:lpstr>Calibri Light</vt:lpstr>
      <vt:lpstr>Consolas</vt:lpstr>
      <vt:lpstr>Courier New</vt:lpstr>
      <vt:lpstr>Symbol</vt:lpstr>
      <vt:lpstr>Times</vt:lpstr>
      <vt:lpstr>Times New Roman</vt:lpstr>
      <vt:lpstr>Office Theme</vt:lpstr>
      <vt:lpstr>CS 2420: Tree Traversal</vt:lpstr>
      <vt:lpstr>Outline</vt:lpstr>
      <vt:lpstr>Background</vt:lpstr>
      <vt:lpstr>Types of Traversals</vt:lpstr>
      <vt:lpstr>Breadth-First Traversal</vt:lpstr>
      <vt:lpstr>Breadth-First Traversal</vt:lpstr>
      <vt:lpstr>Backtracking</vt:lpstr>
      <vt:lpstr>Depth-first Traversal</vt:lpstr>
      <vt:lpstr>Implementing depth-first traversals</vt:lpstr>
      <vt:lpstr>Implementing depth-first traversals</vt:lpstr>
      <vt:lpstr>Implementing depth-first traversals</vt:lpstr>
      <vt:lpstr>Guidelines</vt:lpstr>
      <vt:lpstr>Applications</vt:lpstr>
      <vt:lpstr>Height</vt:lpstr>
      <vt:lpstr>Printing a Hierarchy</vt:lpstr>
      <vt:lpstr>Printing a Hierarchy</vt:lpstr>
      <vt:lpstr>Printing a Hierarchy</vt:lpstr>
      <vt:lpstr>Determining Memory Usage</vt:lpstr>
      <vt:lpstr>Determining Memory Usage</vt:lpstr>
      <vt:lpstr>Determining Memory Usage</vt:lpstr>
      <vt:lpstr>Printing a Hierarchy</vt:lpstr>
      <vt:lpstr>In-order Traversals</vt:lpstr>
      <vt:lpstr>In-order Traversals</vt:lpstr>
      <vt:lpstr>In-order Traversal Implementation</vt:lpstr>
      <vt:lpstr>Pre-order Traversal Implementation</vt:lpstr>
      <vt:lpstr>Post-order Traversal Implementation</vt:lpstr>
      <vt:lpstr>In-order Traversals on Expression Tree</vt:lpstr>
      <vt:lpstr>Application</vt:lpstr>
      <vt:lpstr>Application</vt:lpstr>
      <vt:lpstr>In-order Traversals on General Trees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Tsung-Wei Huang</cp:lastModifiedBy>
  <cp:revision>970</cp:revision>
  <cp:lastPrinted>2021-08-18T02:54:38Z</cp:lastPrinted>
  <dcterms:created xsi:type="dcterms:W3CDTF">2021-01-05T18:50:35Z</dcterms:created>
  <dcterms:modified xsi:type="dcterms:W3CDTF">2021-08-25T20:09:17Z</dcterms:modified>
</cp:coreProperties>
</file>

<file path=docProps/thumbnail.jpeg>
</file>